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7" r:id="rId3"/>
    <p:sldId id="285" r:id="rId4"/>
    <p:sldId id="284" r:id="rId5"/>
    <p:sldId id="283" r:id="rId6"/>
    <p:sldId id="28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6600FF"/>
    <a:srgbClr val="FF0066"/>
    <a:srgbClr val="FF5050"/>
    <a:srgbClr val="996633"/>
    <a:srgbClr val="CC00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00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90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6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37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13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4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6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8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4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23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3268-FBDA-4C55-8FE6-929E50E07290}" type="datetimeFigureOut">
              <a:rPr lang="cs-CZ" smtClean="0"/>
              <a:pPr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2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536504"/>
          </a:xfrm>
        </p:spPr>
        <p:txBody>
          <a:bodyPr>
            <a:normAutofit/>
          </a:bodyPr>
          <a:lstStyle/>
          <a:p>
            <a:r>
              <a:rPr lang="cs-CZ" sz="8000" b="1" dirty="0">
                <a:solidFill>
                  <a:srgbClr val="336699"/>
                </a:solidFill>
              </a:rPr>
              <a:t>Slovesný čas</a:t>
            </a:r>
          </a:p>
        </p:txBody>
      </p:sp>
    </p:spTree>
    <p:extLst>
      <p:ext uri="{BB962C8B-B14F-4D97-AF65-F5344CB8AC3E}">
        <p14:creationId xmlns:p14="http://schemas.microsoft.com/office/powerpoint/2010/main" val="140974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ACDC0D2-AE6A-4FB4-A32C-688DC059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36699"/>
                </a:solidFill>
              </a:rPr>
              <a:t>Slovesný čas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7BBDCCD-0696-4183-99FF-2504BC6A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slovesa mohou vyjadřovat trojí čas:</a:t>
            </a:r>
          </a:p>
          <a:p>
            <a:pPr marL="0" indent="0">
              <a:buNone/>
            </a:pPr>
            <a:endParaRPr lang="cs-CZ" sz="800" dirty="0"/>
          </a:p>
          <a:p>
            <a:pPr lvl="4">
              <a:buFont typeface="Wingdings" panose="05000000000000000000" pitchFamily="2" charset="2"/>
              <a:buChar char="§"/>
            </a:pPr>
            <a:r>
              <a:rPr lang="cs-CZ" sz="3200" dirty="0"/>
              <a:t>minulý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cs-CZ" sz="3200" dirty="0"/>
              <a:t>přítomný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cs-CZ" sz="3200" dirty="0"/>
              <a:t>budoucí</a:t>
            </a:r>
          </a:p>
        </p:txBody>
      </p:sp>
    </p:spTree>
    <p:extLst>
      <p:ext uri="{BB962C8B-B14F-4D97-AF65-F5344CB8AC3E}">
        <p14:creationId xmlns:p14="http://schemas.microsoft.com/office/powerpoint/2010/main" val="407413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EDA409CC-6523-4B45-88AA-5D5149F1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3408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336699"/>
                </a:solidFill>
              </a:rPr>
              <a:t>Minulý čas</a:t>
            </a:r>
            <a:endParaRPr lang="cs-CZ" dirty="0">
              <a:solidFill>
                <a:srgbClr val="336699"/>
              </a:solidFill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693941AF-0C43-48C8-8443-66E35EF1B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000" dirty="0"/>
              <a:t>vyjadřuje děj, který už proběhl</a:t>
            </a:r>
            <a:endParaRPr lang="cs-CZ" sz="800" dirty="0"/>
          </a:p>
          <a:p>
            <a:pPr marL="0" indent="0" algn="ctr">
              <a:buNone/>
              <a:defRPr/>
            </a:pPr>
            <a:r>
              <a:rPr lang="cs-CZ" sz="3000" b="1" i="1" dirty="0">
                <a:solidFill>
                  <a:srgbClr val="0000CC"/>
                </a:solidFill>
              </a:rPr>
              <a:t>četl jsem, malovala, volali jste</a:t>
            </a:r>
            <a:endParaRPr lang="cs-CZ" sz="3000" dirty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000" dirty="0"/>
              <a:t>v minulém čase jsou </a:t>
            </a:r>
            <a:r>
              <a:rPr lang="cs-CZ" sz="3000" b="1" dirty="0">
                <a:solidFill>
                  <a:srgbClr val="00B050"/>
                </a:solidFill>
              </a:rPr>
              <a:t>slovesné tvary složené</a:t>
            </a:r>
            <a:endParaRPr lang="cs-CZ" sz="3000" b="1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000" dirty="0"/>
              <a:t>slovesný tvar zakončený na </a:t>
            </a:r>
            <a:r>
              <a:rPr lang="cs-CZ" sz="3000" b="1" dirty="0">
                <a:solidFill>
                  <a:srgbClr val="0000CC"/>
                </a:solidFill>
              </a:rPr>
              <a:t>-l,-la,-</a:t>
            </a:r>
            <a:r>
              <a:rPr lang="cs-CZ" sz="3000" b="1" dirty="0" err="1">
                <a:solidFill>
                  <a:srgbClr val="0000CC"/>
                </a:solidFill>
              </a:rPr>
              <a:t>lo</a:t>
            </a:r>
            <a:r>
              <a:rPr lang="cs-CZ" sz="3000" b="1" dirty="0">
                <a:solidFill>
                  <a:srgbClr val="0000CC"/>
                </a:solidFill>
              </a:rPr>
              <a:t>,-</a:t>
            </a:r>
            <a:r>
              <a:rPr lang="cs-CZ" sz="3000" b="1" dirty="0" err="1">
                <a:solidFill>
                  <a:srgbClr val="0000CC"/>
                </a:solidFill>
              </a:rPr>
              <a:t>li</a:t>
            </a:r>
            <a:r>
              <a:rPr lang="cs-CZ" sz="3000" b="1" dirty="0">
                <a:solidFill>
                  <a:srgbClr val="0000CC"/>
                </a:solidFill>
              </a:rPr>
              <a:t>,-</a:t>
            </a:r>
            <a:r>
              <a:rPr lang="cs-CZ" sz="3000" b="1" dirty="0" err="1">
                <a:solidFill>
                  <a:srgbClr val="0000CC"/>
                </a:solidFill>
              </a:rPr>
              <a:t>ly</a:t>
            </a:r>
            <a:r>
              <a:rPr lang="cs-CZ" sz="3000" b="1" dirty="0">
                <a:solidFill>
                  <a:srgbClr val="0000CC"/>
                </a:solidFill>
              </a:rPr>
              <a:t>,-la </a:t>
            </a:r>
            <a:r>
              <a:rPr lang="cs-CZ" sz="3000" dirty="0"/>
              <a:t>se</a:t>
            </a:r>
            <a:r>
              <a:rPr lang="cs-CZ" sz="3000" b="1" dirty="0"/>
              <a:t> </a:t>
            </a:r>
            <a:r>
              <a:rPr lang="cs-CZ" sz="3000" dirty="0"/>
              <a:t>nazývá</a:t>
            </a:r>
            <a:r>
              <a:rPr lang="cs-CZ" sz="3000" b="1" dirty="0"/>
              <a:t> </a:t>
            </a:r>
            <a:r>
              <a:rPr lang="cs-CZ" sz="3000" b="1" dirty="0">
                <a:solidFill>
                  <a:srgbClr val="00B050"/>
                </a:solidFill>
              </a:rPr>
              <a:t>příčestí minulé</a:t>
            </a:r>
            <a:endParaRPr lang="cs-CZ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000" dirty="0"/>
              <a:t>minulý čas se tvoří z </a:t>
            </a:r>
            <a:r>
              <a:rPr lang="cs-CZ" sz="3000" b="1" dirty="0">
                <a:solidFill>
                  <a:srgbClr val="00B050"/>
                </a:solidFill>
              </a:rPr>
              <a:t>příčestí minulého </a:t>
            </a:r>
            <a:r>
              <a:rPr lang="cs-CZ" sz="3000" dirty="0"/>
              <a:t>a přítomných tvarů pomocného slovesa</a:t>
            </a:r>
            <a:r>
              <a:rPr lang="cs-CZ" sz="3000" b="1" dirty="0"/>
              <a:t> </a:t>
            </a:r>
            <a:r>
              <a:rPr lang="cs-CZ" sz="3000" b="1" dirty="0">
                <a:solidFill>
                  <a:srgbClr val="0000CC"/>
                </a:solidFill>
              </a:rPr>
              <a:t>být</a:t>
            </a:r>
            <a:r>
              <a:rPr lang="cs-CZ" sz="3000" b="1" dirty="0"/>
              <a:t> </a:t>
            </a:r>
            <a:r>
              <a:rPr lang="cs-CZ" sz="3000" dirty="0"/>
              <a:t>(jsem, jsi, jsme, jste)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ve 2. osobě jednotného čísla se u zvratných sloves připojuje k </a:t>
            </a:r>
            <a:r>
              <a:rPr lang="cs-CZ" sz="2800" b="1" dirty="0">
                <a:solidFill>
                  <a:srgbClr val="00B050"/>
                </a:solidFill>
              </a:rPr>
              <a:t>příčestí minulému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0000CC"/>
                </a:solidFill>
              </a:rPr>
              <a:t>ses</a:t>
            </a:r>
            <a:r>
              <a:rPr lang="cs-CZ" sz="2800" b="1" dirty="0"/>
              <a:t>, </a:t>
            </a:r>
            <a:r>
              <a:rPr lang="cs-CZ" sz="2800" b="1" dirty="0">
                <a:solidFill>
                  <a:srgbClr val="0000CC"/>
                </a:solidFill>
              </a:rPr>
              <a:t>sis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00CC"/>
                </a:solidFill>
              </a:rPr>
              <a:t>		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i="1" dirty="0">
                <a:solidFill>
                  <a:srgbClr val="00B050"/>
                </a:solidFill>
              </a:rPr>
              <a:t>četl</a:t>
            </a:r>
            <a:r>
              <a:rPr lang="cs-CZ" sz="2800" b="1" i="1" dirty="0">
                <a:solidFill>
                  <a:srgbClr val="0000CC"/>
                </a:solidFill>
              </a:rPr>
              <a:t> sis, </a:t>
            </a:r>
            <a:r>
              <a:rPr lang="cs-CZ" sz="2800" b="1" i="1" dirty="0">
                <a:solidFill>
                  <a:srgbClr val="00B050"/>
                </a:solidFill>
              </a:rPr>
              <a:t>dívala</a:t>
            </a:r>
            <a:r>
              <a:rPr lang="cs-CZ" sz="2800" b="1" i="1" dirty="0">
                <a:solidFill>
                  <a:srgbClr val="0000CC"/>
                </a:solidFill>
              </a:rPr>
              <a:t> ses</a:t>
            </a:r>
            <a:endParaRPr lang="cs-CZ" sz="2800" b="1" i="1" dirty="0"/>
          </a:p>
          <a:p>
            <a:pPr>
              <a:buFont typeface="Wingdings" panose="05000000000000000000" pitchFamily="2" charset="2"/>
              <a:buChar char="§"/>
            </a:pPr>
            <a:endParaRPr lang="cs-CZ" sz="3000" dirty="0"/>
          </a:p>
          <a:p>
            <a:pPr marL="0" indent="0">
              <a:buNone/>
              <a:defRPr/>
            </a:pPr>
            <a:endParaRPr lang="cs-CZ" sz="3000" u="sng" dirty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46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EDA409CC-6523-4B45-88AA-5D5149F1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336699"/>
                </a:solidFill>
              </a:rPr>
              <a:t>Přítomný čas</a:t>
            </a:r>
            <a:endParaRPr lang="cs-CZ" dirty="0">
              <a:solidFill>
                <a:srgbClr val="336699"/>
              </a:solidFill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693941AF-0C43-48C8-8443-66E35EF1B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311952" cy="5256584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  <a:defRPr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000" dirty="0"/>
              <a:t>vyjadřuje děj, který právě probíhá</a:t>
            </a:r>
          </a:p>
          <a:p>
            <a:pPr marL="0" indent="0">
              <a:buNone/>
              <a:defRPr/>
            </a:pPr>
            <a:endParaRPr lang="cs-CZ" sz="3000" dirty="0"/>
          </a:p>
          <a:p>
            <a:pPr marL="609600" indent="-609600" algn="ctr">
              <a:buNone/>
              <a:defRPr/>
            </a:pPr>
            <a:r>
              <a:rPr lang="cs-CZ" sz="3000" b="1" i="1" dirty="0"/>
              <a:t>čt</a:t>
            </a:r>
            <a:r>
              <a:rPr lang="cs-CZ" sz="3000" b="1" i="1" dirty="0">
                <a:solidFill>
                  <a:srgbClr val="FF0000"/>
                </a:solidFill>
              </a:rPr>
              <a:t>u</a:t>
            </a:r>
            <a:r>
              <a:rPr lang="cs-CZ" sz="3000" b="1" i="1" dirty="0"/>
              <a:t>, maluj</a:t>
            </a:r>
            <a:r>
              <a:rPr lang="cs-CZ" sz="3000" b="1" i="1" dirty="0">
                <a:solidFill>
                  <a:srgbClr val="FF0000"/>
                </a:solidFill>
              </a:rPr>
              <a:t>eš</a:t>
            </a:r>
            <a:r>
              <a:rPr lang="cs-CZ" sz="3000" b="1" i="1" dirty="0"/>
              <a:t> si, vol</a:t>
            </a:r>
            <a:r>
              <a:rPr lang="cs-CZ" sz="3000" b="1" i="1" dirty="0">
                <a:solidFill>
                  <a:srgbClr val="FF0000"/>
                </a:solidFill>
              </a:rPr>
              <a:t>áme</a:t>
            </a:r>
          </a:p>
          <a:p>
            <a:pPr marL="609600" indent="-609600" algn="ctr">
              <a:buNone/>
              <a:defRPr/>
            </a:pPr>
            <a:endParaRPr lang="cs-CZ" sz="3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000" dirty="0"/>
              <a:t>koncovky, kterými se odlišují slovesné tvary, se</a:t>
            </a:r>
          </a:p>
          <a:p>
            <a:pPr marL="609600" indent="-609600">
              <a:buNone/>
              <a:defRPr/>
            </a:pPr>
            <a:r>
              <a:rPr lang="cs-CZ" sz="3000" dirty="0"/>
              <a:t>    nazývají </a:t>
            </a:r>
            <a:r>
              <a:rPr lang="cs-CZ" sz="3000" b="1" dirty="0">
                <a:solidFill>
                  <a:srgbClr val="FF0000"/>
                </a:solidFill>
              </a:rPr>
              <a:t>osobní koncovky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cs-CZ" sz="3000" dirty="0"/>
          </a:p>
          <a:p>
            <a:pPr marL="0" indent="0">
              <a:buNone/>
              <a:defRPr/>
            </a:pPr>
            <a:endParaRPr lang="cs-CZ" sz="3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000" dirty="0"/>
              <a:t>v osobních koncovkách přítomného času píšeme vždy měkké </a:t>
            </a:r>
            <a:r>
              <a:rPr lang="cs-CZ" sz="3000" b="1" dirty="0">
                <a:solidFill>
                  <a:srgbClr val="FF0000"/>
                </a:solidFill>
              </a:rPr>
              <a:t>i/í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u="sng" dirty="0"/>
          </a:p>
          <a:p>
            <a:pPr marL="609600" indent="-60960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97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57200" y="139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336699"/>
                </a:solidFill>
              </a:rPr>
              <a:t>Přítomný čas</a:t>
            </a:r>
          </a:p>
        </p:txBody>
      </p:sp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2011CC78-4793-4E7A-8B83-315DF473B4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183113"/>
              </p:ext>
            </p:extLst>
          </p:nvPr>
        </p:nvGraphicFramePr>
        <p:xfrm>
          <a:off x="251520" y="908721"/>
          <a:ext cx="8784976" cy="5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287956923"/>
                    </a:ext>
                  </a:extLst>
                </a:gridCol>
                <a:gridCol w="950386">
                  <a:extLst>
                    <a:ext uri="{9D8B030D-6E8A-4147-A177-3AD203B41FA5}">
                      <a16:colId xmlns:a16="http://schemas.microsoft.com/office/drawing/2014/main" val="2236314625"/>
                    </a:ext>
                  </a:extLst>
                </a:gridCol>
                <a:gridCol w="2217966">
                  <a:extLst>
                    <a:ext uri="{9D8B030D-6E8A-4147-A177-3AD203B41FA5}">
                      <a16:colId xmlns:a16="http://schemas.microsoft.com/office/drawing/2014/main" val="321469373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530663684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904899910"/>
                    </a:ext>
                  </a:extLst>
                </a:gridCol>
              </a:tblGrid>
              <a:tr h="83000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prosit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dělat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mýt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072885"/>
                  </a:ext>
                </a:extLst>
              </a:tr>
              <a:tr h="8300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jednotné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pros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děl</a:t>
                      </a:r>
                      <a:r>
                        <a:rPr lang="cs-CZ" sz="2800" b="1" dirty="0">
                          <a:solidFill>
                            <a:srgbClr val="FFC000"/>
                          </a:solidFill>
                        </a:rPr>
                        <a:t>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maluj</a:t>
                      </a:r>
                      <a:r>
                        <a:rPr lang="cs-CZ" sz="2800" b="1" dirty="0">
                          <a:solidFill>
                            <a:srgbClr val="00B050"/>
                          </a:solidFill>
                        </a:rPr>
                        <a:t>i</a:t>
                      </a:r>
                      <a:r>
                        <a:rPr lang="cs-CZ" sz="2800" b="1" dirty="0"/>
                        <a:t>/maluj</a:t>
                      </a:r>
                      <a:r>
                        <a:rPr lang="cs-CZ" sz="2800" b="1" dirty="0">
                          <a:solidFill>
                            <a:srgbClr val="00B050"/>
                          </a:solidFill>
                        </a:rPr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266267"/>
                  </a:ext>
                </a:extLst>
              </a:tr>
              <a:tr h="8300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jednotné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pros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děláš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maluješ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675853"/>
                  </a:ext>
                </a:extLst>
              </a:tr>
              <a:tr h="8300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jednotné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pros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dělá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maluje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438831"/>
                  </a:ext>
                </a:extLst>
              </a:tr>
              <a:tr h="83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1. os.</a:t>
                      </a:r>
                    </a:p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množné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pros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íme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děláme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malujeme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579655"/>
                  </a:ext>
                </a:extLst>
              </a:tr>
              <a:tr h="83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2. os.</a:t>
                      </a:r>
                    </a:p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množné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pros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íte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děláte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malujete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665522"/>
                  </a:ext>
                </a:extLst>
              </a:tr>
              <a:tr h="83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3. os.</a:t>
                      </a:r>
                    </a:p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množné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pros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dělají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malují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141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71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1520" y="139279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336699"/>
                </a:solidFill>
              </a:rPr>
              <a:t>Budoucí čas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742C61-AB14-47AA-B2AC-D4F9E3210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vyjadřuje děj, který se teprve proběhne</a:t>
            </a:r>
            <a:endParaRPr lang="cs-CZ" sz="800" dirty="0"/>
          </a:p>
          <a:p>
            <a:pPr marL="0" indent="0">
              <a:buNone/>
            </a:pPr>
            <a:endParaRPr lang="cs-CZ" sz="800" dirty="0"/>
          </a:p>
          <a:p>
            <a:pPr marL="0" indent="0" algn="ctr">
              <a:buNone/>
            </a:pPr>
            <a:r>
              <a:rPr lang="cs-CZ" sz="2800" b="1" i="1" dirty="0">
                <a:solidFill>
                  <a:srgbClr val="FFFF00"/>
                </a:solidFill>
              </a:rPr>
              <a:t>budu číst, namaluješ, budeme volat</a:t>
            </a:r>
            <a:endParaRPr lang="cs-CZ" sz="800" b="1" i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sz="800" b="1" i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u sloves </a:t>
            </a:r>
            <a:r>
              <a:rPr lang="cs-CZ" sz="2800" b="1" dirty="0">
                <a:solidFill>
                  <a:srgbClr val="00B050"/>
                </a:solidFill>
              </a:rPr>
              <a:t>nedokonavých </a:t>
            </a:r>
            <a:r>
              <a:rPr lang="cs-CZ" sz="2800" dirty="0"/>
              <a:t>– budoucí tvary slovesa </a:t>
            </a:r>
            <a:r>
              <a:rPr lang="cs-CZ" sz="2800" b="1" dirty="0">
                <a:solidFill>
                  <a:srgbClr val="FFFF00"/>
                </a:solidFill>
              </a:rPr>
              <a:t>být</a:t>
            </a:r>
            <a:r>
              <a:rPr lang="cs-CZ" sz="2800" b="1" dirty="0"/>
              <a:t> + </a:t>
            </a:r>
            <a:r>
              <a:rPr lang="cs-CZ" sz="2800" b="1" dirty="0">
                <a:solidFill>
                  <a:srgbClr val="FFFF00"/>
                </a:solidFill>
              </a:rPr>
              <a:t>infinitiv</a:t>
            </a:r>
            <a:r>
              <a:rPr lang="cs-CZ" sz="2800" dirty="0"/>
              <a:t> významového slovesa                     </a:t>
            </a:r>
          </a:p>
          <a:p>
            <a:pPr marL="0" indent="0" algn="ctr">
              <a:buNone/>
            </a:pPr>
            <a:r>
              <a:rPr lang="cs-CZ" sz="2800" b="1" i="1" dirty="0">
                <a:solidFill>
                  <a:srgbClr val="00B050"/>
                </a:solidFill>
              </a:rPr>
              <a:t>budu dělat, budeš dělat, bude dělat,</a:t>
            </a:r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b="1" i="1" dirty="0">
                <a:solidFill>
                  <a:srgbClr val="00B050"/>
                </a:solidFill>
              </a:rPr>
              <a:t>budeme dělat, budete dělat, budou dělat </a:t>
            </a:r>
          </a:p>
          <a:p>
            <a:pPr marL="0" indent="0" algn="ctr">
              <a:buNone/>
            </a:pPr>
            <a:endParaRPr lang="cs-CZ" sz="2800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u sloves </a:t>
            </a:r>
            <a:r>
              <a:rPr lang="cs-CZ" sz="2800" b="1" dirty="0">
                <a:solidFill>
                  <a:srgbClr val="00B050"/>
                </a:solidFill>
              </a:rPr>
              <a:t>dokonavých</a:t>
            </a:r>
            <a:r>
              <a:rPr lang="cs-CZ" sz="2800" b="1" dirty="0"/>
              <a:t> – </a:t>
            </a:r>
            <a:r>
              <a:rPr lang="cs-CZ" sz="2800" b="1" dirty="0">
                <a:solidFill>
                  <a:srgbClr val="0070C0"/>
                </a:solidFill>
              </a:rPr>
              <a:t>tvary přítomné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800" b="1" i="1" dirty="0">
                <a:solidFill>
                  <a:srgbClr val="0070C0"/>
                </a:solidFill>
              </a:rPr>
              <a:t>zavolám, zavoláš, zavolá,</a:t>
            </a:r>
            <a:endParaRPr lang="cs-CZ" sz="2800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800" b="1" i="1" dirty="0">
                <a:solidFill>
                  <a:srgbClr val="0070C0"/>
                </a:solidFill>
              </a:rPr>
              <a:t>zavoláme, zavoláte, zavolají</a:t>
            </a:r>
            <a:endParaRPr lang="cs-CZ" sz="2800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800" b="1" dirty="0"/>
          </a:p>
          <a:p>
            <a:pPr marL="0" indent="0">
              <a:buNone/>
            </a:pPr>
            <a:endParaRPr lang="cs-CZ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75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259</Words>
  <Application>Microsoft Office PowerPoint</Application>
  <PresentationFormat>Předvádění na obrazovce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systému Office</vt:lpstr>
      <vt:lpstr>Slovesný čas</vt:lpstr>
      <vt:lpstr>Slovesný čas</vt:lpstr>
      <vt:lpstr>Minulý čas</vt:lpstr>
      <vt:lpstr>Přítomný čas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Světluše Pospíšilová</cp:lastModifiedBy>
  <cp:revision>158</cp:revision>
  <dcterms:created xsi:type="dcterms:W3CDTF">2011-12-02T14:06:03Z</dcterms:created>
  <dcterms:modified xsi:type="dcterms:W3CDTF">2021-01-11T12:13:06Z</dcterms:modified>
</cp:coreProperties>
</file>